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703"/>
  </p:normalViewPr>
  <p:slideViewPr>
    <p:cSldViewPr snapToGrid="0">
      <p:cViewPr varScale="1">
        <p:scale>
          <a:sx n="136" d="100"/>
          <a:sy n="136" d="100"/>
        </p:scale>
        <p:origin x="21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30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75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59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454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21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227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563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0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046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55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10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70E2450-830C-E547-B79E-98C03C92D4A6}" type="datetimeFigureOut">
              <a:rPr lang="en-US" smtClean="0"/>
              <a:t>5/30/24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90B5A86-95D8-C943-AB9B-3846EA89D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93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2654D-3C22-4FBF-3B66-3E77F675A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286000"/>
            <a:ext cx="8991600" cy="1828800"/>
          </a:xfrm>
          <a:noFill/>
          <a:ln>
            <a:solidFill>
              <a:schemeClr val="tx1"/>
            </a:solidFill>
          </a:ln>
        </p:spPr>
        <p:txBody>
          <a:bodyPr>
            <a:normAutofit fontScale="90000"/>
          </a:bodyPr>
          <a:lstStyle/>
          <a:p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Module 2</a:t>
            </a:r>
            <a:b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Working with data: </a:t>
            </a:r>
            <a:b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32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introduction to Bioimaging data</a:t>
            </a:r>
          </a:p>
        </p:txBody>
      </p:sp>
    </p:spTree>
    <p:extLst>
      <p:ext uri="{BB962C8B-B14F-4D97-AF65-F5344CB8AC3E}">
        <p14:creationId xmlns:p14="http://schemas.microsoft.com/office/powerpoint/2010/main" val="2379040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C4301-1426-BFE2-7234-9115AE93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397" y="130302"/>
            <a:ext cx="11649205" cy="1188720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Many types of Bioimaging data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67862D4-7569-969D-772D-7B516FA563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14" y="2266280"/>
            <a:ext cx="1537138" cy="153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0E5AACE-B853-E31D-3A83-EA4B45393EB5}"/>
              </a:ext>
            </a:extLst>
          </p:cNvPr>
          <p:cNvSpPr txBox="1"/>
          <p:nvPr/>
        </p:nvSpPr>
        <p:spPr>
          <a:xfrm>
            <a:off x="0" y="1545021"/>
            <a:ext cx="32607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OSD-628 </a:t>
            </a:r>
          </a:p>
          <a:p>
            <a:pPr algn="ctr"/>
            <a:r>
              <a:rPr lang="en-US" dirty="0"/>
              <a:t>Biofilm formation in microgravity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F191010-EBC7-A643-BD9F-6CDF86978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242448" y="3947312"/>
            <a:ext cx="1887407" cy="352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16B946-0D05-3E7C-45DF-C476BFB74A16}"/>
              </a:ext>
            </a:extLst>
          </p:cNvPr>
          <p:cNvSpPr txBox="1"/>
          <p:nvPr/>
        </p:nvSpPr>
        <p:spPr>
          <a:xfrm>
            <a:off x="727901" y="4008605"/>
            <a:ext cx="2916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OSD-595 </a:t>
            </a:r>
          </a:p>
          <a:p>
            <a:pPr algn="ctr"/>
            <a:r>
              <a:rPr lang="en-US" dirty="0"/>
              <a:t>Drosophila in artificial gravity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D7BAAF4-9351-CBFA-F08A-7A0B49450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4435" y="2207531"/>
            <a:ext cx="2097252" cy="15661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4D24CB-DA3A-3A4B-D7C6-E3E707DE0E85}"/>
              </a:ext>
            </a:extLst>
          </p:cNvPr>
          <p:cNvSpPr txBox="1"/>
          <p:nvPr/>
        </p:nvSpPr>
        <p:spPr>
          <a:xfrm>
            <a:off x="3453600" y="1471932"/>
            <a:ext cx="4126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OSD-48 </a:t>
            </a:r>
          </a:p>
          <a:p>
            <a:pPr algn="ctr"/>
            <a:r>
              <a:rPr lang="en-US" dirty="0"/>
              <a:t>Oil Red O (ORO) spaceflown mouse liver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8C3C11-45BE-6D7D-4414-62C83E8423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1763" y="4958031"/>
            <a:ext cx="2343353" cy="17499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D60C397-9074-625D-9665-D3F5A0C2BC26}"/>
              </a:ext>
            </a:extLst>
          </p:cNvPr>
          <p:cNvSpPr txBox="1"/>
          <p:nvPr/>
        </p:nvSpPr>
        <p:spPr>
          <a:xfrm>
            <a:off x="8434881" y="4201231"/>
            <a:ext cx="3757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OSD-48 </a:t>
            </a:r>
          </a:p>
          <a:p>
            <a:pPr algn="ctr"/>
            <a:r>
              <a:rPr lang="en-US" dirty="0"/>
              <a:t>H&amp;E histology spaceflown mouse liver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00E393E-318C-235D-CE03-666D8C15D9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76666" y="2266280"/>
            <a:ext cx="3686317" cy="17929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008BA2-51E2-C2AF-73EB-99ECA46B6A2B}"/>
              </a:ext>
            </a:extLst>
          </p:cNvPr>
          <p:cNvSpPr txBox="1"/>
          <p:nvPr/>
        </p:nvSpPr>
        <p:spPr>
          <a:xfrm>
            <a:off x="8677577" y="1548049"/>
            <a:ext cx="2013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OSD-120 </a:t>
            </a:r>
          </a:p>
          <a:p>
            <a:pPr algn="ctr"/>
            <a:r>
              <a:rPr lang="en-US" dirty="0"/>
              <a:t>Plant growth on ISS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538AB78-D3C9-2A36-8D8F-0124B69606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97097" y="4722615"/>
            <a:ext cx="2221699" cy="203419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7CB84EB-B4EA-3F1F-79C2-F473B5E64AA2}"/>
              </a:ext>
            </a:extLst>
          </p:cNvPr>
          <p:cNvSpPr txBox="1"/>
          <p:nvPr/>
        </p:nvSpPr>
        <p:spPr>
          <a:xfrm>
            <a:off x="4257739" y="4015161"/>
            <a:ext cx="39004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OSD-366 / AWS </a:t>
            </a:r>
          </a:p>
          <a:p>
            <a:pPr algn="ctr"/>
            <a:r>
              <a:rPr lang="en-US" dirty="0"/>
              <a:t>DNA damage in radiation-exposed cells</a:t>
            </a:r>
          </a:p>
        </p:txBody>
      </p:sp>
    </p:spTree>
    <p:extLst>
      <p:ext uri="{BB962C8B-B14F-4D97-AF65-F5344CB8AC3E}">
        <p14:creationId xmlns:p14="http://schemas.microsoft.com/office/powerpoint/2010/main" val="2338122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C4301-1426-BFE2-7234-9115AE93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397" y="130302"/>
            <a:ext cx="11649205" cy="1188720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Working with bioimaging data in Python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2FCDD-6AFD-1760-4BD4-DC638E9FD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397" y="1481954"/>
            <a:ext cx="11649204" cy="5019054"/>
          </a:xfrm>
        </p:spPr>
        <p:txBody>
          <a:bodyPr>
            <a:normAutofit/>
          </a:bodyPr>
          <a:lstStyle/>
          <a:p>
            <a:r>
              <a:rPr lang="en-US" sz="2400" b="1" dirty="0"/>
              <a:t>Pillow</a:t>
            </a:r>
          </a:p>
          <a:p>
            <a:pPr lvl="1"/>
            <a:r>
              <a:rPr lang="en-US" sz="2200" dirty="0"/>
              <a:t> Library for opening, manipulating, and saving images </a:t>
            </a:r>
          </a:p>
          <a:p>
            <a:pPr lvl="1"/>
            <a:r>
              <a:rPr lang="en-US" sz="2200" dirty="0"/>
              <a:t>Basic image operations such as cropping, resizing, and rotating</a:t>
            </a:r>
          </a:p>
          <a:p>
            <a:pPr lvl="1"/>
            <a:r>
              <a:rPr lang="en-US" sz="2200" dirty="0"/>
              <a:t>Can handle multiple image file formats (e.g., JPEG, PNG, TIFF)</a:t>
            </a:r>
          </a:p>
          <a:p>
            <a:r>
              <a:rPr lang="en-US" sz="2400" b="1" dirty="0"/>
              <a:t>Matplotlib</a:t>
            </a:r>
          </a:p>
          <a:p>
            <a:pPr lvl="1"/>
            <a:r>
              <a:rPr lang="en-US" sz="2200" dirty="0"/>
              <a:t>Library for creating static, animated, and interactive visualizations</a:t>
            </a:r>
          </a:p>
          <a:p>
            <a:pPr lvl="1"/>
            <a:r>
              <a:rPr lang="en-US" sz="2200" dirty="0"/>
              <a:t>Can display images and overlaying plots on them</a:t>
            </a:r>
          </a:p>
          <a:p>
            <a:pPr lvl="1"/>
            <a:endParaRPr lang="en-US" sz="2200" dirty="0"/>
          </a:p>
          <a:p>
            <a:pPr>
              <a:buFont typeface="Wingdings" pitchFamily="2" charset="2"/>
              <a:buChar char="Ø"/>
            </a:pPr>
            <a:r>
              <a:rPr lang="en-US" sz="2400" dirty="0"/>
              <a:t>Together, Pillow and Matplotlib enable a complete bioimaging data analysis pipeline, from image preprocessing (Pillow) to detailed visualization (Matplotlib)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97DFCB-4204-1AA9-4264-1506B8934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0013" y="1481954"/>
            <a:ext cx="2996761" cy="10931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A3EEDD-F351-4990-EC88-A5BA5F96AD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7593" y="3440811"/>
            <a:ext cx="26416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6870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C4301-1426-BFE2-7234-9115AE93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397" y="130302"/>
            <a:ext cx="11649205" cy="1188720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Bioimaging data loading and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2FCDD-6AFD-1760-4BD4-DC638E9FD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397" y="1481954"/>
            <a:ext cx="11649204" cy="50190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from PIL import Image</a:t>
            </a:r>
          </a:p>
          <a:p>
            <a:pPr marL="0" indent="0">
              <a:buNone/>
            </a:pPr>
            <a:r>
              <a:rPr lang="en-US" sz="2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img</a:t>
            </a:r>
            <a:r>
              <a:rPr lang="en-US" sz="2400" dirty="0"/>
              <a:t> = </a:t>
            </a:r>
            <a:r>
              <a:rPr lang="en-US" sz="2400" dirty="0" err="1"/>
              <a:t>Image.open</a:t>
            </a:r>
            <a:r>
              <a:rPr lang="en-US" sz="2400" dirty="0"/>
              <a:t>()</a:t>
            </a:r>
          </a:p>
          <a:p>
            <a:pPr lvl="1"/>
            <a:r>
              <a:rPr lang="en-US" sz="2200" dirty="0"/>
              <a:t>Open an image from an open file path </a:t>
            </a:r>
          </a:p>
          <a:p>
            <a:pPr lvl="1"/>
            <a:endParaRPr lang="en-US" sz="2200" dirty="0"/>
          </a:p>
          <a:p>
            <a:pPr marL="0" indent="0">
              <a:buNone/>
            </a:pPr>
            <a:r>
              <a:rPr lang="en-US" sz="2400" dirty="0" err="1"/>
              <a:t>matplotlib.pyplot.imshow</a:t>
            </a:r>
            <a:r>
              <a:rPr lang="en-US" sz="2400" dirty="0"/>
              <a:t>(</a:t>
            </a:r>
            <a:r>
              <a:rPr lang="en-US" sz="2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img</a:t>
            </a:r>
            <a:r>
              <a:rPr lang="en-US" sz="2400" dirty="0"/>
              <a:t>)</a:t>
            </a:r>
          </a:p>
          <a:p>
            <a:pPr lvl="1"/>
            <a:r>
              <a:rPr lang="en-US" sz="2200" dirty="0"/>
              <a:t>Display the opened image to the screen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75784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C4301-1426-BFE2-7234-9115AE93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397" y="130302"/>
            <a:ext cx="11649205" cy="1188720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Image resizing for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2FCDD-6AFD-1760-4BD4-DC638E9FD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397" y="1481954"/>
            <a:ext cx="11649204" cy="5019054"/>
          </a:xfrm>
        </p:spPr>
        <p:txBody>
          <a:bodyPr>
            <a:normAutofit/>
          </a:bodyPr>
          <a:lstStyle/>
          <a:p>
            <a:r>
              <a:rPr lang="en-US" sz="2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img</a:t>
            </a:r>
            <a:r>
              <a:rPr lang="en-US" sz="2400" dirty="0" err="1"/>
              <a:t>.resize</a:t>
            </a:r>
            <a:r>
              <a:rPr lang="en-US" sz="2400" dirty="0"/>
              <a:t>((width, height))</a:t>
            </a:r>
          </a:p>
          <a:p>
            <a:endParaRPr lang="en-US" sz="2400" dirty="0"/>
          </a:p>
          <a:p>
            <a:r>
              <a:rPr lang="en-US" sz="2400" dirty="0"/>
              <a:t>Ensures all images in a dataset have the same dimensions</a:t>
            </a:r>
          </a:p>
          <a:p>
            <a:r>
              <a:rPr lang="en-US" sz="2400" dirty="0"/>
              <a:t>Input size requirements of certain ML algorithms and neural networks</a:t>
            </a:r>
          </a:p>
          <a:p>
            <a:r>
              <a:rPr lang="en-US" sz="2400" dirty="0"/>
              <a:t>Maintains uniformity in the dataset for accurate model predictions</a:t>
            </a:r>
          </a:p>
          <a:p>
            <a:r>
              <a:rPr lang="en-US" sz="2400" dirty="0"/>
              <a:t>Eliminates irrelevant details and noise from larger images</a:t>
            </a:r>
          </a:p>
          <a:p>
            <a:endParaRPr lang="en-US" sz="2400" dirty="0"/>
          </a:p>
          <a:p>
            <a:r>
              <a:rPr lang="en-US" sz="2400" b="1" dirty="0"/>
              <a:t>CAUTION: any change to an image may affect the biological signal. </a:t>
            </a:r>
          </a:p>
        </p:txBody>
      </p:sp>
    </p:spTree>
    <p:extLst>
      <p:ext uri="{BB962C8B-B14F-4D97-AF65-F5344CB8AC3E}">
        <p14:creationId xmlns:p14="http://schemas.microsoft.com/office/powerpoint/2010/main" val="3702239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C4301-1426-BFE2-7234-9115AE93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397" y="130302"/>
            <a:ext cx="11649205" cy="1188720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Normalization for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2FCDD-6AFD-1760-4BD4-DC638E9FD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397" y="1481954"/>
            <a:ext cx="11649204" cy="52457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err="1"/>
              <a:t>image_array</a:t>
            </a:r>
            <a:r>
              <a:rPr lang="en-US" sz="2400" dirty="0"/>
              <a:t> = </a:t>
            </a:r>
            <a:r>
              <a:rPr lang="en-US" sz="2400" dirty="0" err="1"/>
              <a:t>np.array</a:t>
            </a:r>
            <a:r>
              <a:rPr lang="en-US" sz="2400" dirty="0"/>
              <a:t>(</a:t>
            </a:r>
            <a:r>
              <a:rPr lang="en-US" sz="24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img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 err="1"/>
              <a:t>image_norm</a:t>
            </a:r>
            <a:r>
              <a:rPr lang="en-US" sz="2400" dirty="0"/>
              <a:t> = </a:t>
            </a:r>
            <a:r>
              <a:rPr lang="en-US" sz="2400" dirty="0" err="1"/>
              <a:t>image_array.astype</a:t>
            </a:r>
            <a:r>
              <a:rPr lang="en-US" sz="2400" dirty="0"/>
              <a:t>(np.float32) / </a:t>
            </a:r>
            <a:r>
              <a:rPr lang="en-US" sz="2400" i="1" dirty="0"/>
              <a:t>max</a:t>
            </a:r>
          </a:p>
          <a:p>
            <a:r>
              <a:rPr lang="en-US" sz="2400" dirty="0"/>
              <a:t>Convert the image to a </a:t>
            </a:r>
            <a:r>
              <a:rPr lang="en-US" sz="2400" dirty="0" err="1"/>
              <a:t>numpy</a:t>
            </a:r>
            <a:r>
              <a:rPr lang="en-US" sz="2400" dirty="0"/>
              <a:t> array, then divide by the maximum pixel value to normalize pixel intensity between 0 and 1 </a:t>
            </a:r>
          </a:p>
          <a:p>
            <a:endParaRPr lang="en-US" sz="2400" dirty="0"/>
          </a:p>
          <a:p>
            <a:r>
              <a:rPr lang="en-US" sz="2400" dirty="0"/>
              <a:t>Ensures all images have similar pixel value ranges</a:t>
            </a:r>
          </a:p>
          <a:p>
            <a:r>
              <a:rPr lang="en-US" sz="2400" dirty="0"/>
              <a:t>Helps machine learning models converge faster during training</a:t>
            </a:r>
          </a:p>
          <a:p>
            <a:r>
              <a:rPr lang="en-US" sz="2400" dirty="0"/>
              <a:t>Helps models learn important features by eliminating variations in lighting, contrast, etc</a:t>
            </a:r>
          </a:p>
          <a:p>
            <a:r>
              <a:rPr lang="en-US" sz="2400" dirty="0"/>
              <a:t>Allows for uniform comparison across different images</a:t>
            </a:r>
          </a:p>
          <a:p>
            <a:endParaRPr lang="en-US" sz="2400" dirty="0"/>
          </a:p>
          <a:p>
            <a:r>
              <a:rPr lang="en-US" sz="2400" b="1" dirty="0"/>
              <a:t>CAUTION: In many bioimaging applications, such as microscopy, the </a:t>
            </a:r>
            <a:r>
              <a:rPr lang="en-US" sz="2400" b="1" u="sng" dirty="0"/>
              <a:t>intensity</a:t>
            </a:r>
            <a:r>
              <a:rPr lang="en-US" sz="2400" b="1" dirty="0"/>
              <a:t> of pixels in the image is the important feature for model prediction.</a:t>
            </a:r>
          </a:p>
        </p:txBody>
      </p:sp>
    </p:spTree>
    <p:extLst>
      <p:ext uri="{BB962C8B-B14F-4D97-AF65-F5344CB8AC3E}">
        <p14:creationId xmlns:p14="http://schemas.microsoft.com/office/powerpoint/2010/main" val="1655261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C4301-1426-BFE2-7234-9115AE93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397" y="130302"/>
            <a:ext cx="11649205" cy="1188720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Image augmentation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2FCDD-6AFD-1760-4BD4-DC638E9FD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397" y="1481954"/>
            <a:ext cx="8094837" cy="5019054"/>
          </a:xfrm>
        </p:spPr>
        <p:txBody>
          <a:bodyPr>
            <a:normAutofit/>
          </a:bodyPr>
          <a:lstStyle/>
          <a:p>
            <a:r>
              <a:rPr lang="en-US" sz="2400" dirty="0"/>
              <a:t>Creates new, slightly altered versions of existing images to expand the dataset</a:t>
            </a:r>
          </a:p>
          <a:p>
            <a:r>
              <a:rPr lang="en-US" sz="2400" dirty="0"/>
              <a:t>Reduces overfitting by exposing the model to more diverse training examples</a:t>
            </a:r>
          </a:p>
          <a:p>
            <a:r>
              <a:rPr lang="en-US" sz="2400" dirty="0"/>
              <a:t>Mimics real-world scenarios/practical applications</a:t>
            </a:r>
          </a:p>
          <a:p>
            <a:r>
              <a:rPr lang="en-US" sz="2400" dirty="0"/>
              <a:t>Makes the model focus on important features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4B5B5F-4104-3C13-2015-495649DA8576}"/>
              </a:ext>
            </a:extLst>
          </p:cNvPr>
          <p:cNvSpPr txBox="1"/>
          <p:nvPr/>
        </p:nvSpPr>
        <p:spPr>
          <a:xfrm>
            <a:off x="9045240" y="2590343"/>
            <a:ext cx="2509020" cy="409342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Flipping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Cropping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Rotation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Scaling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Translation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Shearing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Zooming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Brightness Adjustment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Contrast Adjustment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Noise Addition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Color Jittering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Blurring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Elastic Deformation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F078E2-8714-12FB-1FDA-83C97399A618}"/>
              </a:ext>
            </a:extLst>
          </p:cNvPr>
          <p:cNvSpPr txBox="1"/>
          <p:nvPr/>
        </p:nvSpPr>
        <p:spPr>
          <a:xfrm>
            <a:off x="8061434" y="1433733"/>
            <a:ext cx="440196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Common Types of Image Augmentation for Machine Learning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8286FA-00C4-E53E-4A37-D9AFD8C5B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545" y="4506967"/>
            <a:ext cx="6497620" cy="19940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E98AFD-1AF9-5F34-A6E9-CDAEE5732EAD}"/>
              </a:ext>
            </a:extLst>
          </p:cNvPr>
          <p:cNvSpPr txBox="1"/>
          <p:nvPr/>
        </p:nvSpPr>
        <p:spPr>
          <a:xfrm>
            <a:off x="1711314" y="6600638"/>
            <a:ext cx="469551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https://</a:t>
            </a:r>
            <a:r>
              <a:rPr lang="en-US" sz="900" dirty="0" err="1"/>
              <a:t>ubiai.tools</a:t>
            </a:r>
            <a:r>
              <a:rPr lang="en-US" sz="900" dirty="0"/>
              <a:t>/what-are-the-advantages-anddisadvantages-of-data-augmentation-2023-update/</a:t>
            </a:r>
          </a:p>
        </p:txBody>
      </p:sp>
    </p:spTree>
    <p:extLst>
      <p:ext uri="{BB962C8B-B14F-4D97-AF65-F5344CB8AC3E}">
        <p14:creationId xmlns:p14="http://schemas.microsoft.com/office/powerpoint/2010/main" val="819405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9F9EF0-93D5-4D4B-BAFE-47700281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C4301-1426-BFE2-7234-9115AE93C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397" y="130302"/>
            <a:ext cx="11649205" cy="1188720"/>
          </a:xfrm>
          <a:solidFill>
            <a:srgbClr val="FFFFFF">
              <a:alpha val="10000"/>
            </a:srgbClr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2FCDD-6AFD-1760-4BD4-DC638E9FD8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397" y="1481954"/>
            <a:ext cx="11649204" cy="5019054"/>
          </a:xfrm>
        </p:spPr>
        <p:txBody>
          <a:bodyPr>
            <a:normAutofit/>
          </a:bodyPr>
          <a:lstStyle/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883069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43F5CF97-B572-1947-ADAD-402B65CA44B7}" vid="{3228D259-55F1-ED44-8A85-A14E8CE6B13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980</TotalTime>
  <Words>439</Words>
  <Application>Microsoft Macintosh PowerPoint</Application>
  <PresentationFormat>Widescreen</PresentationFormat>
  <Paragraphs>72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Gill Sans MT</vt:lpstr>
      <vt:lpstr>Wingdings</vt:lpstr>
      <vt:lpstr>Parcel</vt:lpstr>
      <vt:lpstr>Module 2  Working with data:  introduction to Bioimaging data</vt:lpstr>
      <vt:lpstr>Many types of Bioimaging data</vt:lpstr>
      <vt:lpstr>Working with bioimaging data in Python</vt:lpstr>
      <vt:lpstr>Bioimaging data loading and visualization</vt:lpstr>
      <vt:lpstr>Image resizing for Machine learning</vt:lpstr>
      <vt:lpstr>Normalization for machine learning</vt:lpstr>
      <vt:lpstr>Image augmentation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Sanders, Lauren M. (ARC-SCR)</dc:creator>
  <cp:lastModifiedBy>Sanders, Lauren M. (ARC-SCR)</cp:lastModifiedBy>
  <cp:revision>9</cp:revision>
  <dcterms:created xsi:type="dcterms:W3CDTF">2024-05-31T00:35:15Z</dcterms:created>
  <dcterms:modified xsi:type="dcterms:W3CDTF">2024-05-31T16:55:21Z</dcterms:modified>
</cp:coreProperties>
</file>

<file path=docProps/thumbnail.jpeg>
</file>